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ee061449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ee061449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ee061449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ee061449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ee061449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ee061449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ee061449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ee061449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e061449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e061449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ee061449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ee061449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ee061449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ee061449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bc8d60d3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bc8d60d3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for next time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ee061449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ee061449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ee061449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3ee061449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ee061449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ee061449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ee061449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3ee061449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ee061449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ee061449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ee061449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ee061449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ee061449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ee061449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e061449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ee061449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gif"/><Relationship Id="rId4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olab.research.google.com/drive/17o12uw9Vz4Q-G8YMsdF9Crn2OOvZYcNQ?usp=sharing" TargetMode="External"/><Relationship Id="rId4" Type="http://schemas.openxmlformats.org/officeDocument/2006/relationships/hyperlink" Target="https://www.tensorflow.org/tutorials/keras/classification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lab.research.google.com/drive/18T0K_jVJkVfUQiaUKn0U7uGxUCqiLOGs?usp=shar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Learning: Tensorflow and CNNs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Satyen 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 (CNN): Motivation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Combats feature localization with sparse connections between layers (NOT fully connected)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Combats translation by convolving over entire input with SAME weights (known as a filter)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Comprised of various layer types (Convolution, Relu, Pooling, etc.)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375" y="2808550"/>
            <a:ext cx="6483252" cy="219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CNN: Convolutional Layers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 a </a:t>
            </a:r>
            <a:r>
              <a:rPr b="1" lang="en"/>
              <a:t>filter</a:t>
            </a:r>
            <a:r>
              <a:rPr lang="en"/>
              <a:t> over an input to produce a </a:t>
            </a:r>
            <a:r>
              <a:rPr b="1" lang="en"/>
              <a:t>feature map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filter moves with a </a:t>
            </a:r>
            <a:r>
              <a:rPr b="1" lang="en"/>
              <a:t>stride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Feature map size will differ from </a:t>
            </a:r>
            <a:r>
              <a:rPr lang="en"/>
              <a:t>input</a:t>
            </a:r>
            <a:r>
              <a:rPr lang="en"/>
              <a:t>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input is in color (or otherwise has depth), filter will be volume (3D) but still produces a scalar output per each convolution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layer will have multiple filters to produce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dimensional output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875" y="152550"/>
            <a:ext cx="1987450" cy="14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 rotWithShape="1">
          <a:blip r:embed="rId4">
            <a:alphaModFix/>
          </a:blip>
          <a:srcRect b="1429" l="0" r="0" t="0"/>
          <a:stretch/>
        </p:blipFill>
        <p:spPr>
          <a:xfrm>
            <a:off x="5663875" y="2408300"/>
            <a:ext cx="3272451" cy="26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CNN: Zero Padding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performed on input to convolutional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filter to operate on edges of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us to produce a feature map of particular size (often we keep the same size as input)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50" y="2571750"/>
            <a:ext cx="4141750" cy="20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4903750" y="3203800"/>
            <a:ext cx="346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What would be the stride here?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What is the size of the feature/kernel?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CNN: ReLU Layer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us to ignore irrelevant parts of the image (since activation function kills any negative input)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Makes backpropagation easier for optimizer (due to magnitude of gradient)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775" y="2247825"/>
            <a:ext cx="5786450" cy="263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CNN: Pooling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4112700" cy="3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Intuition: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Convolutional </a:t>
            </a:r>
            <a:r>
              <a:rPr lang="en"/>
              <a:t>neural</a:t>
            </a:r>
            <a:r>
              <a:rPr lang="en"/>
              <a:t> networks are VERY intensive - help mitigate computations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Combat overfitting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Pooling allows us to decrease the dimensionality of input (see WK 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Generally max pooling more useful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have overlapping pooling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Pooling filter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Pooling stride size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325" y="1331675"/>
            <a:ext cx="4708474" cy="30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CNN: Fully Connected Layers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ends by feeding into FNN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 from Conv/Pooling is flattened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output layer has activation function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Returns a vector of probabilities for each output class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b="0" l="0" r="3044" t="1419"/>
          <a:stretch/>
        </p:blipFill>
        <p:spPr>
          <a:xfrm>
            <a:off x="738850" y="2793450"/>
            <a:ext cx="7666299" cy="21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Demo!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Completed: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https://colab.research.google.com/drive/17o12uw9Vz4Q-G8YMsdF9Crn2OOvZYcNQ?usp=sharing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(Source from: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https://www.tensorflow.org/tutorials/keras/classification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Forward: Model Types and Optimization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152475"/>
            <a:ext cx="465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types of Neural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Optimizing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Bigquery native models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5" y="2439234"/>
            <a:ext cx="6462875" cy="25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8875" y="1017725"/>
            <a:ext cx="2773425" cy="20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Perceptrons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NOT a function of a perceptron?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Apply an activation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 inputs by weights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a bias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 output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225" y="2070475"/>
            <a:ext cx="3893975" cy="219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Activation Functions 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primary goal of an activation function?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Combat </a:t>
            </a:r>
            <a:r>
              <a:rPr lang="en"/>
              <a:t>linearity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Strengthen feature correlations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 overfitting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Minimize error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14427"/>
          <a:stretch/>
        </p:blipFill>
        <p:spPr>
          <a:xfrm>
            <a:off x="3410850" y="2390800"/>
            <a:ext cx="5558799" cy="23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Neural Network Hyperparameters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describes the function of a model’s learning rate?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which weights will be modified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by how much weights will be modified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how often weights will be modified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proportion of weights to be modified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10702" l="0" r="45097" t="11117"/>
          <a:stretch/>
        </p:blipFill>
        <p:spPr>
          <a:xfrm>
            <a:off x="5928075" y="1746500"/>
            <a:ext cx="2822400" cy="26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Neural Network Hyperparameters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describes the function of a model’s optimizer?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which weights will be modified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by how much weights will be modified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how often weights will be modified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proportion of weights to be modified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149" y="2059575"/>
            <a:ext cx="2748600" cy="183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</a:t>
            </a:r>
            <a:r>
              <a:rPr lang="en"/>
              <a:t>Propagation</a:t>
            </a:r>
            <a:r>
              <a:rPr lang="en"/>
              <a:t> and Backpropagation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Forward Propagation: Refers to moving input through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Backpropagation: Refers to moving through the model and adjusting weights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further tune backpropagation with hyperparameters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402" y="1514725"/>
            <a:ext cx="4085900" cy="24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Neural Network Hyperparameters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642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would most directly lead to a higher chance of overfitting?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# Epochs, Small batch size, Small Learning 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# </a:t>
            </a:r>
            <a:r>
              <a:rPr lang="en"/>
              <a:t>Epochs, Small batch size, Large Learning 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# Epochs, Large batch size, Large Learning 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# Epochs, Large batch size, Small Learning Rate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Demo!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Completed: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https://colab.research.google.com/drive/18T0K_jVJkVfUQiaUKn0U7uGxUCqiLOGs?usp=sharing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FFNN: Image Classification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Generic FFNNs can perform (image) 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Struggle with very large images/videos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weights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Backpropagation is very slow and expensive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detection can be localized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0" l="0" r="45533" t="0"/>
          <a:stretch/>
        </p:blipFill>
        <p:spPr>
          <a:xfrm>
            <a:off x="6104850" y="1373100"/>
            <a:ext cx="2727451" cy="27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 rotWithShape="1">
          <a:blip r:embed="rId4">
            <a:alphaModFix/>
          </a:blip>
          <a:srcRect b="26272" l="33847" r="19162" t="9319"/>
          <a:stretch/>
        </p:blipFill>
        <p:spPr>
          <a:xfrm>
            <a:off x="806400" y="2746124"/>
            <a:ext cx="2162501" cy="16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 rotWithShape="1">
          <a:blip r:embed="rId4">
            <a:alphaModFix/>
          </a:blip>
          <a:srcRect b="35591" l="12452" r="40557" t="0"/>
          <a:stretch/>
        </p:blipFill>
        <p:spPr>
          <a:xfrm>
            <a:off x="3563225" y="2746124"/>
            <a:ext cx="2162501" cy="166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1198450" y="4463850"/>
            <a:ext cx="16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Prediction: Dog</a:t>
            </a:r>
            <a:endParaRPr/>
          </a:p>
        </p:txBody>
      </p:sp>
      <p:sp>
        <p:nvSpPr>
          <p:cNvPr id="113" name="Google Shape;113;p21"/>
          <p:cNvSpPr txBox="1"/>
          <p:nvPr/>
        </p:nvSpPr>
        <p:spPr>
          <a:xfrm>
            <a:off x="3756475" y="4463850"/>
            <a:ext cx="181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Prediction: Sidewalk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